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7" r:id="rId2"/>
    <p:sldId id="726" r:id="rId3"/>
    <p:sldId id="737" r:id="rId4"/>
    <p:sldId id="738" r:id="rId5"/>
    <p:sldId id="739" r:id="rId6"/>
    <p:sldId id="342" r:id="rId7"/>
    <p:sldId id="740" r:id="rId8"/>
    <p:sldId id="741" r:id="rId9"/>
    <p:sldId id="742" r:id="rId10"/>
    <p:sldId id="743" r:id="rId11"/>
    <p:sldId id="744" r:id="rId12"/>
    <p:sldId id="745" r:id="rId13"/>
    <p:sldId id="746" r:id="rId14"/>
    <p:sldId id="747" r:id="rId15"/>
    <p:sldId id="748" r:id="rId16"/>
    <p:sldId id="750" r:id="rId17"/>
    <p:sldId id="751" r:id="rId18"/>
    <p:sldId id="755" r:id="rId19"/>
    <p:sldId id="753" r:id="rId20"/>
    <p:sldId id="754" r:id="rId21"/>
    <p:sldId id="752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3906"/>
    <a:srgbClr val="A10000"/>
    <a:srgbClr val="3344AA"/>
    <a:srgbClr val="213698"/>
    <a:srgbClr val="4236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3361" autoAdjust="0"/>
    <p:restoredTop sz="90404" autoAdjust="0"/>
  </p:normalViewPr>
  <p:slideViewPr>
    <p:cSldViewPr>
      <p:cViewPr>
        <p:scale>
          <a:sx n="100" d="100"/>
          <a:sy n="100" d="100"/>
        </p:scale>
        <p:origin x="-1840" y="336"/>
      </p:cViewPr>
      <p:guideLst>
        <p:guide orient="horz" pos="2160"/>
        <p:guide pos="5040"/>
      </p:guideLst>
    </p:cSldViewPr>
  </p:slideViewPr>
  <p:outlineViewPr>
    <p:cViewPr>
      <p:scale>
        <a:sx n="33" d="100"/>
        <a:sy n="33" d="100"/>
      </p:scale>
      <p:origin x="0" y="2080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1" d="100"/>
          <a:sy n="101" d="100"/>
        </p:scale>
        <p:origin x="-3120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69573-C26F-0442-B8C0-2B1956C3E10E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9B6413-19F5-3A47-8E45-6585A15676F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967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3953A-5C2A-48EB-BDFA-4916A74953EA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E266F9-CC88-412B-8E24-1AD4CD4D9C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526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266F9-CC88-412B-8E24-1AD4CD4D9C1D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11138"/>
            <a:ext cx="8534400" cy="563562"/>
          </a:xfrm>
        </p:spPr>
        <p:txBody>
          <a:bodyPr/>
          <a:lstStyle>
            <a:lvl1pPr algn="l">
              <a:defRPr sz="2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1904999" y="-533400"/>
            <a:ext cx="5334001" cy="822960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Line 6"/>
          <p:cNvSpPr>
            <a:spLocks noChangeShapeType="1"/>
          </p:cNvSpPr>
          <p:nvPr userDrawn="1"/>
        </p:nvSpPr>
        <p:spPr bwMode="auto">
          <a:xfrm>
            <a:off x="228600" y="685800"/>
            <a:ext cx="8229600" cy="0"/>
          </a:xfrm>
          <a:prstGeom prst="line">
            <a:avLst/>
          </a:prstGeom>
          <a:noFill/>
          <a:ln w="28575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534400" cy="563562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Line 6"/>
          <p:cNvSpPr>
            <a:spLocks noChangeShapeType="1"/>
          </p:cNvSpPr>
          <p:nvPr userDrawn="1"/>
        </p:nvSpPr>
        <p:spPr bwMode="auto">
          <a:xfrm>
            <a:off x="228600" y="762000"/>
            <a:ext cx="8229600" cy="0"/>
          </a:xfrm>
          <a:prstGeom prst="line">
            <a:avLst/>
          </a:prstGeom>
          <a:noFill/>
          <a:ln w="28575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229600" cy="563562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Line 6"/>
          <p:cNvSpPr>
            <a:spLocks noChangeShapeType="1"/>
          </p:cNvSpPr>
          <p:nvPr userDrawn="1"/>
        </p:nvSpPr>
        <p:spPr bwMode="auto">
          <a:xfrm>
            <a:off x="228600" y="762000"/>
            <a:ext cx="8229600" cy="0"/>
          </a:xfrm>
          <a:prstGeom prst="line">
            <a:avLst/>
          </a:prstGeom>
          <a:noFill/>
          <a:ln w="28575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24A2F5-15A7-43CA-A7F0-E8BFDAC4AA73}" type="datetimeFigureOut">
              <a:rPr lang="en-US" smtClean="0"/>
              <a:pPr/>
              <a:t>3/17/14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Gill Sans MT"/>
          <a:ea typeface="+mj-ea"/>
          <a:cs typeface="Gill Sans MT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Gill Sans MT"/>
          <a:ea typeface="+mn-ea"/>
          <a:cs typeface="Gill Sans MT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600" kern="1200">
          <a:solidFill>
            <a:schemeClr val="tx1"/>
          </a:solidFill>
          <a:latin typeface="Gill Sans MT"/>
          <a:ea typeface="+mn-ea"/>
          <a:cs typeface="Gill Sans MT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Gill Sans MT"/>
          <a:ea typeface="+mn-ea"/>
          <a:cs typeface="Gill Sans MT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Gill Sans MT"/>
          <a:ea typeface="+mn-ea"/>
          <a:cs typeface="Gill Sans MT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Gill Sans MT"/>
          <a:ea typeface="+mn-ea"/>
          <a:cs typeface="Gill Sans MT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Relationship Id="rId3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Relationship Id="rId3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457200" y="1730375"/>
            <a:ext cx="8305800" cy="1470025"/>
          </a:xfrm>
        </p:spPr>
        <p:txBody>
          <a:bodyPr>
            <a:noAutofit/>
          </a:bodyPr>
          <a:lstStyle/>
          <a:p>
            <a:pPr eaLnBrk="1" hangingPunct="1"/>
            <a:r>
              <a:rPr lang="en-US" sz="3200" b="1" dirty="0" smtClean="0">
                <a:latin typeface="Gill Sans MT" pitchFamily="34" charset="0"/>
              </a:rPr>
              <a:t>Initial analysis</a:t>
            </a:r>
            <a:endParaRPr lang="en-US" sz="2400" dirty="0" smtClean="0">
              <a:latin typeface="Gill Sans MT" pitchFamily="34" charset="0"/>
            </a:endParaRPr>
          </a:p>
        </p:txBody>
      </p:sp>
      <p:pic>
        <p:nvPicPr>
          <p:cNvPr id="6" name="Picture 5" descr="UMass_200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32100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can also be looked at as an “MA-Plot”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0" y="978408"/>
            <a:ext cx="5303520" cy="55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207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Differential analysis: Lets revisit quantification</a:t>
            </a:r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76200" y="1219200"/>
            <a:ext cx="4419600" cy="3657600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762000" y="2057400"/>
            <a:ext cx="306564" cy="14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1524000" y="2438400"/>
            <a:ext cx="306564" cy="14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1066237" y="2260371"/>
            <a:ext cx="306564" cy="14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2590800" y="3048000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581400" y="2743200"/>
            <a:ext cx="459873" cy="43798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733800" y="2895600"/>
            <a:ext cx="459873" cy="43798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08155" y="296381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760555" y="311621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912955" y="326861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1065355" y="342101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1217755" y="357341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370155" y="372581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1522555" y="387821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1674955" y="403061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1827355" y="418301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57200" y="358140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609600" y="373380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762000" y="3886200"/>
            <a:ext cx="897249" cy="3127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2362200" y="3048000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rot="16200000">
            <a:off x="2724324" y="3124200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2876724" y="3276600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5400000">
            <a:off x="2532653" y="3334747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1295400" y="1981200"/>
            <a:ext cx="306564" cy="14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7226300" y="2514600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8216900" y="27432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5791200" y="28956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6997700" y="2514600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rot="16200000">
            <a:off x="7359824" y="2590800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7512224" y="2743200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rot="5400000">
            <a:off x="7168153" y="2801347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flipV="1">
            <a:off x="5930900" y="19812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6146800" y="30305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6514898" y="31750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5943600" y="30480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6299200" y="31829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6667298" y="3327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6096000" y="3200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6451600" y="33353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6819698" y="3479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6248400" y="3352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6604000" y="34877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6972098" y="3632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6400800" y="3505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>
            <a:off x="6756400" y="36401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7124498" y="37846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>
            <a:off x="6553200" y="36576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>
            <a:off x="6908800" y="37925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7276898" y="39370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6705600" y="38100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>
            <a:off x="7061200" y="39449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7429298" y="4089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6858000" y="3962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7213600" y="40973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7581698" y="4241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>
            <a:off x="7010400" y="4114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7366000" y="42497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>
            <a:off x="7734098" y="4394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7162800" y="4267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7518400" y="44021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7848600" y="4521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>
            <a:off x="5677102" y="36830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6032702" y="38179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6400800" y="3962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5829502" y="3835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6185102" y="39703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>
            <a:off x="6553200" y="4114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5981902" y="3987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>
            <a:off x="6337502" y="41227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6705600" y="4267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>
            <a:off x="8534400" y="27432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8369300" y="28956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8521700" y="30480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 flipV="1">
            <a:off x="6477000" y="19050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 flipV="1">
            <a:off x="6235700" y="22860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/>
          <p:nvPr/>
        </p:nvCxnSpPr>
        <p:spPr>
          <a:xfrm flipV="1">
            <a:off x="6400800" y="20574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3" name="Right Arrow 172"/>
          <p:cNvSpPr/>
          <p:nvPr/>
        </p:nvSpPr>
        <p:spPr>
          <a:xfrm>
            <a:off x="4724400" y="2743200"/>
            <a:ext cx="838200" cy="304800"/>
          </a:xfrm>
          <a:prstGeom prst="rightArrow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/>
          <p:cNvSpPr/>
          <p:nvPr/>
        </p:nvSpPr>
        <p:spPr>
          <a:xfrm>
            <a:off x="5638800" y="35814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/>
        </p:nvSpPr>
        <p:spPr>
          <a:xfrm>
            <a:off x="5719064" y="27813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6705600" y="35814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/>
          <p:cNvSpPr/>
          <p:nvPr/>
        </p:nvSpPr>
        <p:spPr>
          <a:xfrm>
            <a:off x="5867400" y="18542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/>
        </p:nvSpPr>
        <p:spPr>
          <a:xfrm>
            <a:off x="7239000" y="25146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8458200" y="29408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1" name="Oval 180"/>
          <p:cNvSpPr/>
          <p:nvPr/>
        </p:nvSpPr>
        <p:spPr>
          <a:xfrm>
            <a:off x="7772400" y="44196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2" name="Oval 181"/>
          <p:cNvSpPr/>
          <p:nvPr/>
        </p:nvSpPr>
        <p:spPr>
          <a:xfrm>
            <a:off x="7200900" y="38608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3" name="Oval 182"/>
          <p:cNvSpPr/>
          <p:nvPr/>
        </p:nvSpPr>
        <p:spPr>
          <a:xfrm>
            <a:off x="6438900" y="30861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4" name="TextBox 183"/>
          <p:cNvSpPr txBox="1"/>
          <p:nvPr/>
        </p:nvSpPr>
        <p:spPr>
          <a:xfrm>
            <a:off x="990600" y="6324600"/>
            <a:ext cx="7504466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1" dirty="0" smtClean="0"/>
              <a:t>RNA-</a:t>
            </a:r>
            <a:r>
              <a:rPr lang="en-US" b="1" dirty="0" err="1" smtClean="0"/>
              <a:t>Seq</a:t>
            </a:r>
            <a:r>
              <a:rPr lang="en-US" b="1" dirty="0" smtClean="0"/>
              <a:t> quantification: Infer # molecules in A from observed fragments in C </a:t>
            </a:r>
            <a:endParaRPr lang="en-US" b="1" dirty="0"/>
          </a:p>
        </p:txBody>
      </p:sp>
      <p:sp>
        <p:nvSpPr>
          <p:cNvPr id="185" name="TextBox 184"/>
          <p:cNvSpPr txBox="1"/>
          <p:nvPr/>
        </p:nvSpPr>
        <p:spPr>
          <a:xfrm>
            <a:off x="406400" y="1079500"/>
            <a:ext cx="35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A</a:t>
            </a:r>
            <a:endParaRPr lang="en-US" sz="2000" b="1" dirty="0"/>
          </a:p>
        </p:txBody>
      </p:sp>
      <p:sp>
        <p:nvSpPr>
          <p:cNvPr id="186" name="TextBox 185"/>
          <p:cNvSpPr txBox="1"/>
          <p:nvPr/>
        </p:nvSpPr>
        <p:spPr>
          <a:xfrm>
            <a:off x="5549900" y="1193800"/>
            <a:ext cx="3284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B</a:t>
            </a:r>
            <a:endParaRPr lang="en-US" sz="2000" b="1" dirty="0"/>
          </a:p>
        </p:txBody>
      </p:sp>
      <p:sp>
        <p:nvSpPr>
          <p:cNvPr id="187" name="TextBox 186"/>
          <p:cNvSpPr txBox="1"/>
          <p:nvPr/>
        </p:nvSpPr>
        <p:spPr>
          <a:xfrm>
            <a:off x="8458200" y="2044700"/>
            <a:ext cx="3204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771316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0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2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5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6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0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1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2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5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0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2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5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7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0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1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2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3" fill="hold">
                      <p:stCondLst>
                        <p:cond delay="indefinite"/>
                      </p:stCondLst>
                      <p:childTnLst>
                        <p:par>
                          <p:cTn id="374" fill="hold">
                            <p:stCondLst>
                              <p:cond delay="0"/>
                            </p:stCondLst>
                            <p:childTnLst>
                              <p:par>
                                <p:cTn id="3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0" animBg="1"/>
      <p:bldP spid="175" grpId="0" animBg="1"/>
      <p:bldP spid="176" grpId="0" animBg="1"/>
      <p:bldP spid="177" grpId="0" animBg="1"/>
      <p:bldP spid="178" grpId="0" animBg="1"/>
      <p:bldP spid="179" grpId="0" animBg="1"/>
      <p:bldP spid="180" grpId="0" animBg="1"/>
      <p:bldP spid="181" grpId="0" animBg="1"/>
      <p:bldP spid="182" grpId="0" animBg="1"/>
      <p:bldP spid="183" grpId="0" animBg="1"/>
      <p:bldP spid="184" grpId="0" animBg="1"/>
      <p:bldP spid="186" grpId="0"/>
      <p:bldP spid="18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Quantification assumptions for differential expression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295400"/>
            <a:ext cx="3882513" cy="1485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3200400"/>
            <a:ext cx="7758339" cy="13970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990600" y="6324600"/>
            <a:ext cx="716280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Note: We can at best estimate </a:t>
            </a:r>
            <a:endParaRPr lang="en-US" b="1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6324600"/>
            <a:ext cx="346635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7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the RNA-</a:t>
            </a:r>
            <a:r>
              <a:rPr lang="en-US" dirty="0" err="1" smtClean="0"/>
              <a:t>Seq</a:t>
            </a:r>
            <a:r>
              <a:rPr lang="en-US" dirty="0" smtClean="0"/>
              <a:t> process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4800" y="6324600"/>
            <a:ext cx="861060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RNA-</a:t>
            </a:r>
            <a:r>
              <a:rPr lang="en-US" b="1" dirty="0" err="1" smtClean="0"/>
              <a:t>Seq</a:t>
            </a:r>
            <a:r>
              <a:rPr lang="en-US" b="1" dirty="0" smtClean="0"/>
              <a:t> counts should distribute “binomially”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3048000"/>
            <a:ext cx="9063815" cy="19924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838200"/>
            <a:ext cx="3882513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086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Binomial? Why then we talk about Poisson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14400"/>
            <a:ext cx="7811389" cy="18510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4419600"/>
            <a:ext cx="4354286" cy="762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3200400"/>
            <a:ext cx="8805333" cy="660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4382" y="5105400"/>
            <a:ext cx="5922818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534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348" y="990600"/>
            <a:ext cx="8199782" cy="5029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Binomial? Why then we talk about Poisson</a:t>
            </a:r>
            <a:endParaRPr lang="en-US" dirty="0"/>
          </a:p>
        </p:txBody>
      </p:sp>
      <p:sp useBgFill="1">
        <p:nvSpPr>
          <p:cNvPr id="4" name="Rectangle 3"/>
          <p:cNvSpPr/>
          <p:nvPr/>
        </p:nvSpPr>
        <p:spPr>
          <a:xfrm>
            <a:off x="914400" y="2209800"/>
            <a:ext cx="7391400" cy="1371600"/>
          </a:xfrm>
          <a:prstGeom prst="rect">
            <a:avLst/>
          </a:prstGeom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/>
          <p:cNvSpPr/>
          <p:nvPr/>
        </p:nvSpPr>
        <p:spPr>
          <a:xfrm>
            <a:off x="685800" y="3657600"/>
            <a:ext cx="8077200" cy="1143000"/>
          </a:xfrm>
          <a:prstGeom prst="rect">
            <a:avLst/>
          </a:prstGeom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/>
          <p:cNvSpPr/>
          <p:nvPr/>
        </p:nvSpPr>
        <p:spPr>
          <a:xfrm>
            <a:off x="914400" y="4953000"/>
            <a:ext cx="6934200" cy="1143000"/>
          </a:xfrm>
          <a:prstGeom prst="rect">
            <a:avLst/>
          </a:prstGeom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4800" y="6324600"/>
            <a:ext cx="861060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RNA-</a:t>
            </a:r>
            <a:r>
              <a:rPr lang="en-US" b="1" dirty="0" err="1" smtClean="0"/>
              <a:t>Seq</a:t>
            </a:r>
            <a:r>
              <a:rPr lang="en-US" b="1" dirty="0" smtClean="0"/>
              <a:t> counts can be approximated by a Poisson distribution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16546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Poisson model does not work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715" t="6174"/>
          <a:stretch/>
        </p:blipFill>
        <p:spPr>
          <a:xfrm>
            <a:off x="2057400" y="1012610"/>
            <a:ext cx="4533621" cy="4168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02934" y="6423672"/>
            <a:ext cx="489926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1" dirty="0" smtClean="0"/>
              <a:t>Solution: Use the negativ</a:t>
            </a:r>
            <a:r>
              <a:rPr lang="en-US" b="1" dirty="0" smtClean="0"/>
              <a:t>e binomial distribution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933138" y="6019800"/>
            <a:ext cx="2210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Adapted from Anders, 2010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23392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clustering – when are vector similar?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8082755"/>
              </p:ext>
            </p:extLst>
          </p:nvPr>
        </p:nvGraphicFramePr>
        <p:xfrm>
          <a:off x="1524000" y="1371600"/>
          <a:ext cx="5257800" cy="1884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"/>
                <a:gridCol w="1051560"/>
                <a:gridCol w="1051560"/>
                <a:gridCol w="1051560"/>
                <a:gridCol w="10515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Cond4</a:t>
                      </a:r>
                      <a:endParaRPr lang="en-US" dirty="0"/>
                    </a:p>
                  </a:txBody>
                  <a:tcPr/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44500" y="4203700"/>
            <a:ext cx="61093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Clustering is about similarity: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Between two rows (specified by a distance function)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Between two sets of rows (specified by the linkage method)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860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similarity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Distance between rows (or columns)</a:t>
            </a:r>
          </a:p>
          <a:p>
            <a:pPr lvl="1"/>
            <a:r>
              <a:rPr lang="en-US" dirty="0" smtClean="0"/>
              <a:t>Correlation: </a:t>
            </a:r>
            <a:r>
              <a:rPr lang="en-US" dirty="0" smtClean="0">
                <a:latin typeface="Courier"/>
                <a:cs typeface="Courier"/>
              </a:rPr>
              <a:t>d(</a:t>
            </a:r>
            <a:r>
              <a:rPr lang="en-US" dirty="0" err="1" smtClean="0">
                <a:latin typeface="Courier"/>
                <a:cs typeface="Courier"/>
              </a:rPr>
              <a:t>r,s</a:t>
            </a:r>
            <a:r>
              <a:rPr lang="en-US" dirty="0" smtClean="0">
                <a:latin typeface="Courier"/>
                <a:cs typeface="Courier"/>
              </a:rPr>
              <a:t>) = (1- </a:t>
            </a:r>
            <a:r>
              <a:rPr lang="en-US" dirty="0" err="1" smtClean="0">
                <a:latin typeface="Courier"/>
                <a:cs typeface="Courier"/>
              </a:rPr>
              <a:t>cor</a:t>
            </a:r>
            <a:r>
              <a:rPr lang="en-US" dirty="0" smtClean="0">
                <a:latin typeface="Courier"/>
                <a:cs typeface="Courier"/>
              </a:rPr>
              <a:t>(</a:t>
            </a:r>
            <a:r>
              <a:rPr lang="en-US" dirty="0" err="1" smtClean="0">
                <a:latin typeface="Courier"/>
                <a:cs typeface="Courier"/>
              </a:rPr>
              <a:t>r,s</a:t>
            </a:r>
            <a:r>
              <a:rPr lang="en-US" dirty="0" smtClean="0">
                <a:latin typeface="Courier"/>
                <a:cs typeface="Courier"/>
              </a:rPr>
              <a:t>))/2</a:t>
            </a:r>
          </a:p>
          <a:p>
            <a:pPr lvl="1"/>
            <a:r>
              <a:rPr lang="en-US" dirty="0" smtClean="0">
                <a:latin typeface="Gill Sans"/>
                <a:cs typeface="Gill Sans"/>
              </a:rPr>
              <a:t>Euclidean: </a:t>
            </a:r>
            <a:r>
              <a:rPr lang="en-US" dirty="0">
                <a:latin typeface="Courier"/>
                <a:cs typeface="Courier"/>
              </a:rPr>
              <a:t>d</a:t>
            </a:r>
            <a:r>
              <a:rPr lang="en-US" dirty="0" smtClean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r</a:t>
            </a:r>
            <a:r>
              <a:rPr lang="en-US" dirty="0" err="1" smtClean="0">
                <a:latin typeface="Courier"/>
                <a:cs typeface="Courier"/>
              </a:rPr>
              <a:t>,s</a:t>
            </a:r>
            <a:r>
              <a:rPr lang="en-US" dirty="0" smtClean="0">
                <a:latin typeface="Courier"/>
                <a:cs typeface="Courier"/>
              </a:rPr>
              <a:t>) </a:t>
            </a:r>
            <a:r>
              <a:rPr lang="en-US" dirty="0">
                <a:latin typeface="Courier"/>
                <a:cs typeface="Courier"/>
              </a:rPr>
              <a:t>= </a:t>
            </a:r>
            <a:r>
              <a:rPr lang="en-US" dirty="0" err="1" smtClean="0">
                <a:latin typeface="Courier"/>
                <a:cs typeface="Courier"/>
              </a:rPr>
              <a:t>sqrt</a:t>
            </a:r>
            <a:r>
              <a:rPr lang="en-US" dirty="0" smtClean="0">
                <a:latin typeface="Courier"/>
                <a:cs typeface="Courier"/>
              </a:rPr>
              <a:t>(</a:t>
            </a:r>
            <a:r>
              <a:rPr lang="en-US" dirty="0" smtClean="0">
                <a:latin typeface="Symbol" charset="2"/>
                <a:cs typeface="Symbol" charset="2"/>
              </a:rPr>
              <a:t>S</a:t>
            </a:r>
            <a:r>
              <a:rPr lang="en-US" baseline="-25000" dirty="0" smtClean="0">
                <a:latin typeface="Courier"/>
                <a:cs typeface="Courier"/>
              </a:rPr>
              <a:t>i</a:t>
            </a:r>
            <a:r>
              <a:rPr lang="en-US" dirty="0" smtClean="0">
                <a:latin typeface="Courier"/>
                <a:cs typeface="Courier"/>
              </a:rPr>
              <a:t>(</a:t>
            </a:r>
            <a:r>
              <a:rPr lang="en-US" dirty="0" err="1" smtClean="0">
                <a:latin typeface="Courier"/>
                <a:cs typeface="Courier"/>
              </a:rPr>
              <a:t>r</a:t>
            </a:r>
            <a:r>
              <a:rPr lang="en-US" baseline="-25000" dirty="0" err="1" smtClean="0">
                <a:latin typeface="Courier"/>
                <a:cs typeface="Courier"/>
              </a:rPr>
              <a:t>i</a:t>
            </a:r>
            <a:r>
              <a:rPr lang="en-US" dirty="0" smtClean="0">
                <a:latin typeface="Courier"/>
                <a:cs typeface="Courier"/>
              </a:rPr>
              <a:t> – </a:t>
            </a:r>
            <a:r>
              <a:rPr lang="en-US" dirty="0" err="1" smtClean="0">
                <a:latin typeface="Courier"/>
                <a:cs typeface="Courier"/>
              </a:rPr>
              <a:t>s</a:t>
            </a:r>
            <a:r>
              <a:rPr lang="en-US" baseline="-25000" dirty="0" err="1" smtClean="0">
                <a:latin typeface="Courier"/>
                <a:cs typeface="Courier"/>
              </a:rPr>
              <a:t>i</a:t>
            </a:r>
            <a:r>
              <a:rPr lang="en-US" dirty="0" smtClean="0">
                <a:latin typeface="Courier"/>
                <a:cs typeface="Courier"/>
              </a:rPr>
              <a:t>)</a:t>
            </a:r>
            <a:r>
              <a:rPr lang="en-US" baseline="30000" dirty="0" smtClean="0">
                <a:latin typeface="Courier"/>
                <a:cs typeface="Courier"/>
              </a:rPr>
              <a:t>2</a:t>
            </a:r>
            <a:r>
              <a:rPr lang="en-US" dirty="0" smtClean="0">
                <a:latin typeface="Courier"/>
                <a:cs typeface="Courier"/>
              </a:rPr>
              <a:t>)</a:t>
            </a:r>
          </a:p>
          <a:p>
            <a:r>
              <a:rPr lang="en-US" dirty="0" smtClean="0">
                <a:latin typeface="Gill Sans"/>
                <a:cs typeface="Gill Sans"/>
              </a:rPr>
              <a:t>Linkage: Distance </a:t>
            </a:r>
            <a:r>
              <a:rPr lang="en-US" dirty="0" err="1" smtClean="0">
                <a:latin typeface="Gill Sans"/>
                <a:cs typeface="Gill Sans"/>
              </a:rPr>
              <a:t>betwee</a:t>
            </a:r>
            <a:r>
              <a:rPr lang="en-US" dirty="0" smtClean="0">
                <a:latin typeface="Gill Sans"/>
                <a:cs typeface="Gill Sans"/>
              </a:rPr>
              <a:t> two sets (</a:t>
            </a:r>
            <a:r>
              <a:rPr lang="en-US" sz="2600" dirty="0">
                <a:latin typeface="Courier"/>
                <a:cs typeface="Courier"/>
              </a:rPr>
              <a:t>d(R,S)</a:t>
            </a:r>
            <a:r>
              <a:rPr lang="en-US" dirty="0" smtClean="0">
                <a:latin typeface="Gill Sans"/>
                <a:cs typeface="Gill Sans"/>
              </a:rPr>
              <a:t>)</a:t>
            </a:r>
          </a:p>
          <a:p>
            <a:pPr lvl="1"/>
            <a:r>
              <a:rPr lang="en-US" dirty="0" smtClean="0">
                <a:latin typeface="Gill Sans"/>
                <a:cs typeface="Gill Sans"/>
              </a:rPr>
              <a:t>Complete:</a:t>
            </a:r>
          </a:p>
          <a:p>
            <a:pPr lvl="1"/>
            <a:r>
              <a:rPr lang="en-US" dirty="0" smtClean="0">
                <a:latin typeface="Gill Sans"/>
                <a:cs typeface="Gill Sans"/>
              </a:rPr>
              <a:t>Average:  </a:t>
            </a:r>
          </a:p>
          <a:p>
            <a:pPr lvl="1"/>
            <a:r>
              <a:rPr lang="en-US" dirty="0" smtClean="0">
                <a:latin typeface="Gill Sans"/>
                <a:cs typeface="Gill Sans"/>
              </a:rPr>
              <a:t>Single: </a:t>
            </a:r>
            <a:endParaRPr lang="en-US" dirty="0">
              <a:latin typeface="Gill Sans"/>
              <a:cs typeface="Gill Sans"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3048000"/>
            <a:ext cx="3729789" cy="38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3454400"/>
            <a:ext cx="3670300" cy="431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1300" y="3924300"/>
            <a:ext cx="3897923" cy="533400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164008"/>
              </p:ext>
            </p:extLst>
          </p:nvPr>
        </p:nvGraphicFramePr>
        <p:xfrm>
          <a:off x="1752600" y="4724400"/>
          <a:ext cx="5257800" cy="1884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"/>
                <a:gridCol w="1051560"/>
                <a:gridCol w="1051560"/>
                <a:gridCol w="1051560"/>
                <a:gridCol w="10515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Cond4</a:t>
                      </a:r>
                      <a:endParaRPr lang="en-US" dirty="0"/>
                    </a:p>
                  </a:txBody>
                  <a:tcPr/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0009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effect of the linkage method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914400"/>
            <a:ext cx="3954145" cy="34175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914400"/>
            <a:ext cx="3929380" cy="3384550"/>
          </a:xfrm>
          <a:prstGeom prst="rect">
            <a:avLst/>
          </a:prstGeom>
        </p:spPr>
      </p:pic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726414"/>
              </p:ext>
            </p:extLst>
          </p:nvPr>
        </p:nvGraphicFramePr>
        <p:xfrm>
          <a:off x="1676400" y="4668520"/>
          <a:ext cx="5257800" cy="1884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"/>
                <a:gridCol w="1051560"/>
                <a:gridCol w="1051560"/>
                <a:gridCol w="1051560"/>
                <a:gridCol w="10515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Cond4</a:t>
                      </a:r>
                      <a:endParaRPr lang="en-US" dirty="0"/>
                    </a:p>
                  </a:txBody>
                  <a:tcPr/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396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I – Data types, file formats and utilities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Annotation: Genomic regions</a:t>
            </a:r>
          </a:p>
          <a:p>
            <a:pPr lvl="1"/>
            <a:r>
              <a:rPr lang="en-US" dirty="0" smtClean="0"/>
              <a:t>Genes </a:t>
            </a:r>
          </a:p>
          <a:p>
            <a:pPr lvl="1"/>
            <a:r>
              <a:rPr lang="en-US" dirty="0" smtClean="0"/>
              <a:t>Peaks</a:t>
            </a:r>
          </a:p>
          <a:p>
            <a:pPr lvl="1"/>
            <a:r>
              <a:rPr lang="en-US" i="1" dirty="0" err="1" smtClean="0"/>
              <a:t>bedtools</a:t>
            </a:r>
            <a:endParaRPr lang="en-US" i="1" dirty="0" smtClean="0"/>
          </a:p>
          <a:p>
            <a:r>
              <a:rPr lang="en-US" dirty="0" smtClean="0"/>
              <a:t>Alignment: Map reads</a:t>
            </a:r>
          </a:p>
          <a:p>
            <a:pPr lvl="1"/>
            <a:r>
              <a:rPr lang="en-US" dirty="0" smtClean="0"/>
              <a:t>BAM/SAM</a:t>
            </a:r>
          </a:p>
          <a:p>
            <a:pPr lvl="1"/>
            <a:r>
              <a:rPr lang="en-US" i="1" dirty="0" err="1" smtClean="0"/>
              <a:t>Samtools</a:t>
            </a:r>
            <a:endParaRPr lang="en-US" i="1" dirty="0" smtClean="0"/>
          </a:p>
          <a:p>
            <a:r>
              <a:rPr lang="en-US" dirty="0" smtClean="0"/>
              <a:t>Aggregation: Summary files </a:t>
            </a:r>
          </a:p>
          <a:p>
            <a:pPr lvl="1"/>
            <a:r>
              <a:rPr lang="en-US" dirty="0" smtClean="0"/>
              <a:t>Wig (UCSC)</a:t>
            </a:r>
          </a:p>
          <a:p>
            <a:pPr lvl="1"/>
            <a:r>
              <a:rPr lang="en-US" dirty="0" smtClean="0"/>
              <a:t> TDF (IGV)</a:t>
            </a:r>
          </a:p>
          <a:p>
            <a:pPr lvl="2"/>
            <a:endParaRPr lang="en-US" dirty="0"/>
          </a:p>
          <a:p>
            <a:pPr lvl="2"/>
            <a:endParaRPr lang="en-US" sz="2400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23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of the distance!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990600"/>
            <a:ext cx="3912870" cy="34258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990600"/>
            <a:ext cx="3929380" cy="338455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548718"/>
              </p:ext>
            </p:extLst>
          </p:nvPr>
        </p:nvGraphicFramePr>
        <p:xfrm>
          <a:off x="1752600" y="4648200"/>
          <a:ext cx="5257800" cy="1884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"/>
                <a:gridCol w="1051560"/>
                <a:gridCol w="1051560"/>
                <a:gridCol w="1051560"/>
                <a:gridCol w="10515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Cond4</a:t>
                      </a:r>
                      <a:endParaRPr lang="en-US" dirty="0"/>
                    </a:p>
                  </a:txBody>
                  <a:tcPr/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9702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with clustering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8600" y="1066800"/>
            <a:ext cx="8305800" cy="5678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#Define the toy matrix#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</a:t>
            </a:r>
          </a:p>
          <a:p>
            <a:r>
              <a:rPr lang="en-US" sz="1100" dirty="0">
                <a:latin typeface="Courier"/>
                <a:cs typeface="Courier"/>
              </a:rPr>
              <a:t>m =  </a:t>
            </a:r>
            <a:r>
              <a:rPr lang="en-US" sz="1100" dirty="0" err="1">
                <a:latin typeface="Courier"/>
                <a:cs typeface="Courier"/>
              </a:rPr>
              <a:t>rbind</a:t>
            </a:r>
            <a:r>
              <a:rPr lang="en-US" sz="1100" dirty="0">
                <a:latin typeface="Courier"/>
                <a:cs typeface="Courier"/>
              </a:rPr>
              <a:t> (c(2.5,5,7.5,10), c(0.2,0.5,0.8,1.1), c(0.2,0.3,0.4,11), c(2.5,8,8,9))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#Give column and row names#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</a:t>
            </a:r>
          </a:p>
          <a:p>
            <a:r>
              <a:rPr lang="en-US" sz="1100" dirty="0" err="1">
                <a:latin typeface="Courier"/>
                <a:cs typeface="Courier"/>
              </a:rPr>
              <a:t>rownames</a:t>
            </a:r>
            <a:r>
              <a:rPr lang="en-US" sz="1100" dirty="0">
                <a:latin typeface="Courier"/>
                <a:cs typeface="Courier"/>
              </a:rPr>
              <a:t>(m) = c("g1","g2","g3","g4");</a:t>
            </a:r>
          </a:p>
          <a:p>
            <a:r>
              <a:rPr lang="en-US" sz="1100" dirty="0" err="1">
                <a:latin typeface="Courier"/>
                <a:cs typeface="Courier"/>
              </a:rPr>
              <a:t>colnames</a:t>
            </a:r>
            <a:r>
              <a:rPr lang="en-US" sz="1100" dirty="0">
                <a:latin typeface="Courier"/>
                <a:cs typeface="Courier"/>
              </a:rPr>
              <a:t>(m) = c("c1","c2","c3","c4");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#Compute the correlation distance matrix#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#########################################</a:t>
            </a:r>
          </a:p>
          <a:p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 = </a:t>
            </a:r>
            <a:r>
              <a:rPr lang="en-US" sz="1100" dirty="0" err="1">
                <a:latin typeface="Courier"/>
                <a:cs typeface="Courier"/>
              </a:rPr>
              <a:t>as.dist</a:t>
            </a:r>
            <a:r>
              <a:rPr lang="en-US" sz="1100" dirty="0">
                <a:latin typeface="Courier"/>
                <a:cs typeface="Courier"/>
              </a:rPr>
              <a:t>( (1 - </a:t>
            </a:r>
            <a:r>
              <a:rPr lang="en-US" sz="1100" dirty="0" err="1">
                <a:latin typeface="Courier"/>
                <a:cs typeface="Courier"/>
              </a:rPr>
              <a:t>cor</a:t>
            </a:r>
            <a:r>
              <a:rPr lang="en-US" sz="1100" dirty="0">
                <a:latin typeface="Courier"/>
                <a:cs typeface="Courier"/>
              </a:rPr>
              <a:t>(t(m)) )  /2 );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#Plot clustering with the three main methods#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#############################################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, method="</a:t>
            </a:r>
            <a:r>
              <a:rPr lang="en-US" sz="1100" dirty="0" err="1">
                <a:latin typeface="Courier"/>
                <a:cs typeface="Courier"/>
              </a:rPr>
              <a:t>complete",members</a:t>
            </a:r>
            <a:r>
              <a:rPr lang="en-US" sz="1100" dirty="0">
                <a:latin typeface="Courier"/>
                <a:cs typeface="Courier"/>
              </a:rPr>
              <a:t>=NULL), main="Complete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correlation",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, method="</a:t>
            </a:r>
            <a:r>
              <a:rPr lang="en-US" sz="1100" dirty="0" err="1">
                <a:latin typeface="Courier"/>
                <a:cs typeface="Courier"/>
              </a:rPr>
              <a:t>average",members</a:t>
            </a:r>
            <a:r>
              <a:rPr lang="en-US" sz="1100" dirty="0">
                <a:latin typeface="Courier"/>
                <a:cs typeface="Courier"/>
              </a:rPr>
              <a:t>=NULL),  main = "Average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correlation",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, method="</a:t>
            </a:r>
            <a:r>
              <a:rPr lang="en-US" sz="1100" dirty="0" err="1">
                <a:latin typeface="Courier"/>
                <a:cs typeface="Courier"/>
              </a:rPr>
              <a:t>single",members</a:t>
            </a:r>
            <a:r>
              <a:rPr lang="en-US" sz="1100" dirty="0">
                <a:latin typeface="Courier"/>
                <a:cs typeface="Courier"/>
              </a:rPr>
              <a:t>=NULL),  main = "Single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- correlation",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#Plot clustering with the three main methods, using the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 distance#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###########################################################################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dist</a:t>
            </a:r>
            <a:r>
              <a:rPr lang="en-US" sz="1100" dirty="0">
                <a:latin typeface="Courier"/>
                <a:cs typeface="Courier"/>
              </a:rPr>
              <a:t>(m), method="</a:t>
            </a:r>
            <a:r>
              <a:rPr lang="en-US" sz="1100" dirty="0" err="1">
                <a:latin typeface="Courier"/>
                <a:cs typeface="Courier"/>
              </a:rPr>
              <a:t>complete",members</a:t>
            </a:r>
            <a:r>
              <a:rPr lang="en-US" sz="1100" dirty="0">
                <a:latin typeface="Courier"/>
                <a:cs typeface="Courier"/>
              </a:rPr>
              <a:t>=NULL), main="Complete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dist</a:t>
            </a:r>
            <a:r>
              <a:rPr lang="en-US" sz="1100" dirty="0">
                <a:latin typeface="Courier"/>
                <a:cs typeface="Courier"/>
              </a:rPr>
              <a:t>(m), method="</a:t>
            </a:r>
            <a:r>
              <a:rPr lang="en-US" sz="1100" dirty="0" err="1">
                <a:latin typeface="Courier"/>
                <a:cs typeface="Courier"/>
              </a:rPr>
              <a:t>average",members</a:t>
            </a:r>
            <a:r>
              <a:rPr lang="en-US" sz="1100" dirty="0">
                <a:latin typeface="Courier"/>
                <a:cs typeface="Courier"/>
              </a:rPr>
              <a:t>=NULL),  main = "Average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dist</a:t>
            </a:r>
            <a:r>
              <a:rPr lang="en-US" sz="1100" dirty="0">
                <a:latin typeface="Courier"/>
                <a:cs typeface="Courier"/>
              </a:rPr>
              <a:t>(m), method="</a:t>
            </a:r>
            <a:r>
              <a:rPr lang="en-US" sz="1100" dirty="0" err="1">
                <a:latin typeface="Courier"/>
                <a:cs typeface="Courier"/>
              </a:rPr>
              <a:t>single",members</a:t>
            </a:r>
            <a:r>
              <a:rPr lang="en-US" sz="1100" dirty="0">
                <a:latin typeface="Courier"/>
                <a:cs typeface="Courier"/>
              </a:rPr>
              <a:t>=NULL),  main = "Single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endParaRPr lang="en-US" sz="11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45862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II – Data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305800" cy="51355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Short read alignment (Bowtie, BWA)</a:t>
            </a:r>
          </a:p>
          <a:p>
            <a:pPr lvl="1"/>
            <a:r>
              <a:rPr lang="en-US" dirty="0" smtClean="0"/>
              <a:t>Making the genome searchable: Hashing/BW</a:t>
            </a:r>
          </a:p>
          <a:p>
            <a:pPr lvl="1"/>
            <a:r>
              <a:rPr lang="en-US" dirty="0" smtClean="0"/>
              <a:t>Seed an extend (hashing) </a:t>
            </a:r>
            <a:r>
              <a:rPr lang="en-US" dirty="0" err="1" smtClean="0"/>
              <a:t>vs</a:t>
            </a:r>
            <a:r>
              <a:rPr lang="en-US" dirty="0" smtClean="0"/>
              <a:t> suffix searches (BW)</a:t>
            </a:r>
          </a:p>
          <a:p>
            <a:pPr lvl="1"/>
            <a:r>
              <a:rPr lang="en-US" dirty="0" smtClean="0"/>
              <a:t>New aligners are mix</a:t>
            </a:r>
          </a:p>
          <a:p>
            <a:r>
              <a:rPr lang="en-US" dirty="0" smtClean="0"/>
              <a:t>Spliced aligners (</a:t>
            </a:r>
            <a:r>
              <a:rPr lang="en-US" dirty="0" err="1" smtClean="0"/>
              <a:t>TopHat</a:t>
            </a:r>
            <a:r>
              <a:rPr lang="en-US" dirty="0" smtClean="0"/>
              <a:t>, STAR, GSNAP)</a:t>
            </a:r>
          </a:p>
          <a:p>
            <a:pPr lvl="1"/>
            <a:r>
              <a:rPr lang="en-US" dirty="0" smtClean="0"/>
              <a:t>Map read fragments then strung them</a:t>
            </a:r>
          </a:p>
          <a:p>
            <a:pPr lvl="1"/>
            <a:r>
              <a:rPr lang="en-US" dirty="0" smtClean="0"/>
              <a:t>Choosing the fragment size</a:t>
            </a:r>
          </a:p>
          <a:p>
            <a:pPr lvl="1"/>
            <a:r>
              <a:rPr lang="en-US" dirty="0" smtClean="0"/>
              <a:t>Avoiding biases using information (junctions)</a:t>
            </a:r>
          </a:p>
          <a:p>
            <a:r>
              <a:rPr lang="en-US" dirty="0" smtClean="0"/>
              <a:t>Quantifying (RSEM/Cufflinks)</a:t>
            </a:r>
          </a:p>
          <a:p>
            <a:pPr lvl="1"/>
            <a:r>
              <a:rPr lang="en-US" dirty="0" smtClean="0"/>
              <a:t>Read/Isoform assignment</a:t>
            </a:r>
          </a:p>
          <a:p>
            <a:pPr lvl="1"/>
            <a:r>
              <a:rPr lang="en-US" dirty="0" smtClean="0"/>
              <a:t>Normalization procedures</a:t>
            </a:r>
          </a:p>
          <a:p>
            <a:r>
              <a:rPr lang="en-US" dirty="0" smtClean="0"/>
              <a:t>Differential expression (</a:t>
            </a:r>
            <a:r>
              <a:rPr lang="en-US" dirty="0" err="1" smtClean="0"/>
              <a:t>DESeq</a:t>
            </a:r>
            <a:r>
              <a:rPr lang="en-US" dirty="0" smtClean="0"/>
              <a:t>/</a:t>
            </a:r>
            <a:r>
              <a:rPr lang="en-US" dirty="0" err="1" smtClean="0"/>
              <a:t>EdgeR</a:t>
            </a:r>
            <a:r>
              <a:rPr lang="en-US" dirty="0" smtClean="0"/>
              <a:t>/Cufflinks)</a:t>
            </a:r>
            <a:endParaRPr lang="en-US" dirty="0"/>
          </a:p>
          <a:p>
            <a:pPr lvl="2"/>
            <a:endParaRPr lang="en-US" sz="2400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154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III – Using a graphical user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305800" cy="5135563"/>
          </a:xfrm>
        </p:spPr>
        <p:txBody>
          <a:bodyPr>
            <a:normAutofit/>
          </a:bodyPr>
          <a:lstStyle/>
          <a:p>
            <a:r>
              <a:rPr lang="en-US" dirty="0" smtClean="0"/>
              <a:t>Galaxy – for </a:t>
            </a:r>
            <a:r>
              <a:rPr lang="en-US" dirty="0" err="1" smtClean="0"/>
              <a:t>knowledgable</a:t>
            </a:r>
            <a:r>
              <a:rPr lang="en-US" dirty="0" smtClean="0"/>
              <a:t> users who are not comfortable with UNIX</a:t>
            </a:r>
          </a:p>
          <a:p>
            <a:r>
              <a:rPr lang="en-US" dirty="0" smtClean="0"/>
              <a:t>All tools available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Not great for many samples</a:t>
            </a:r>
          </a:p>
          <a:p>
            <a:pPr marL="0" indent="0">
              <a:buNone/>
            </a:pPr>
            <a:endParaRPr lang="en-US" sz="2800" dirty="0">
              <a:solidFill>
                <a:srgbClr val="FF0000"/>
              </a:solidFill>
            </a:endParaRP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987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Todays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Looking at ALL of your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44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ill Sans MT" pitchFamily="34" charset="0"/>
              </a:rPr>
              <a:t>Comparing samples: Scatter plots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978408"/>
            <a:ext cx="5337810" cy="5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112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Raw counts/RPKMs are NOT Gaussian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100" y="978408"/>
            <a:ext cx="5406390" cy="5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766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... they are more like Log-Gaussian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978408"/>
            <a:ext cx="5440680" cy="545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610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log counts/RPKM can be scatter-plotted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500" y="978408"/>
            <a:ext cx="5372100" cy="538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201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38100"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30542</TotalTime>
  <Words>1119</Words>
  <Application>Microsoft Macintosh PowerPoint</Application>
  <PresentationFormat>On-screen Show (4:3)</PresentationFormat>
  <Paragraphs>203</Paragraphs>
  <Slides>21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Initial analysis</vt:lpstr>
      <vt:lpstr>Summary I – Data types, file formats and utilities</vt:lpstr>
      <vt:lpstr>Summary II – Data process</vt:lpstr>
      <vt:lpstr>Summary III – Using a graphical user interface</vt:lpstr>
      <vt:lpstr>Todays topics</vt:lpstr>
      <vt:lpstr>Comparing samples: Scatter plots</vt:lpstr>
      <vt:lpstr>Raw counts/RPKMs are NOT Gaussian</vt:lpstr>
      <vt:lpstr>... they are more like Log-Gaussian</vt:lpstr>
      <vt:lpstr>And log counts/RPKM can be scatter-plotted</vt:lpstr>
      <vt:lpstr>Which can also be looked at as an “MA-Plot”</vt:lpstr>
      <vt:lpstr>Differential analysis: Lets revisit quantification</vt:lpstr>
      <vt:lpstr>Quantification assumptions for differential expression</vt:lpstr>
      <vt:lpstr>Modeling the RNA-Seq process</vt:lpstr>
      <vt:lpstr>Binomial? Why then we talk about Poisson</vt:lpstr>
      <vt:lpstr>Binomial? Why then we talk about Poisson</vt:lpstr>
      <vt:lpstr>Poisson model does not work </vt:lpstr>
      <vt:lpstr>Hierarchical clustering – when are vector similar?</vt:lpstr>
      <vt:lpstr>Common similarity approaches</vt:lpstr>
      <vt:lpstr>The effect of the linkage method</vt:lpstr>
      <vt:lpstr>Effect of the distance!</vt:lpstr>
      <vt:lpstr>Playing with clustering</vt:lpstr>
    </vt:vector>
  </TitlesOfParts>
  <Company>The Broad Institute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the cellular Scripture: Computational methods to study genome-wide chromatin and RNA maps</dc:title>
  <dc:creator>mguttman</dc:creator>
  <cp:lastModifiedBy>Manuel Garber</cp:lastModifiedBy>
  <cp:revision>425</cp:revision>
  <dcterms:created xsi:type="dcterms:W3CDTF">2011-10-09T20:27:20Z</dcterms:created>
  <dcterms:modified xsi:type="dcterms:W3CDTF">2014-03-18T12:16:37Z</dcterms:modified>
</cp:coreProperties>
</file>